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Maven Pro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22" Type="http://schemas.openxmlformats.org/officeDocument/2006/relationships/font" Target="fonts/MavenPro-regular.fntdata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aven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43287e35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43287e35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43287e35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b43287e35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b43287e35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b43287e35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43287e3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43287e3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aa78ff102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aa78ff102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b43287e35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b43287e35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aa78ff102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aaa78ff102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b43287e35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b43287e35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b43287e35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b43287e35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b43287e35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b43287e35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43287e35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b43287e35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q8fcpShP19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q8fcpShP19c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q8fcpShP19c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hurchofengland.org/our-faith/faith-home/faith-home-videos/collective-worship-primary-schools-episode-8-generos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/>
        </p:nvSpPr>
        <p:spPr>
          <a:xfrm>
            <a:off x="446175" y="780825"/>
            <a:ext cx="7969200" cy="3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Nunito"/>
                <a:ea typeface="Nunito"/>
                <a:cs typeface="Nunito"/>
                <a:sym typeface="Nunito"/>
              </a:rPr>
              <a:t>Worship</a:t>
            </a:r>
            <a:endParaRPr sz="3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Nunito"/>
                <a:ea typeface="Nunito"/>
                <a:cs typeface="Nunito"/>
                <a:sym typeface="Nunito"/>
              </a:rPr>
              <a:t>25th January 2021</a:t>
            </a:r>
            <a:endParaRPr sz="33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8" name="Google Shape;2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354" y="2332379"/>
            <a:ext cx="3511125" cy="23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"/>
          <p:cNvSpPr txBox="1"/>
          <p:nvPr/>
        </p:nvSpPr>
        <p:spPr>
          <a:xfrm>
            <a:off x="446175" y="780825"/>
            <a:ext cx="7969200" cy="3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4" name="Google Shape;334;p22"/>
          <p:cNvSpPr txBox="1"/>
          <p:nvPr/>
        </p:nvSpPr>
        <p:spPr>
          <a:xfrm>
            <a:off x="409000" y="247875"/>
            <a:ext cx="670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5" name="Google Shape;335;p22"/>
          <p:cNvSpPr txBox="1"/>
          <p:nvPr/>
        </p:nvSpPr>
        <p:spPr>
          <a:xfrm>
            <a:off x="446175" y="570125"/>
            <a:ext cx="80190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Nunito"/>
                <a:ea typeface="Nunito"/>
                <a:cs typeface="Nunito"/>
                <a:sym typeface="Nunito"/>
              </a:rPr>
              <a:t>Let’s look at generosity as giving your time to someone.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Nunito"/>
                <a:ea typeface="Nunito"/>
                <a:cs typeface="Nunito"/>
                <a:sym typeface="Nunito"/>
              </a:rPr>
              <a:t>How can you show generosity at home or at school by giving someone some time? 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Nunito"/>
                <a:ea typeface="Nunito"/>
                <a:cs typeface="Nunito"/>
                <a:sym typeface="Nunito"/>
              </a:rPr>
              <a:t>What can you do that will either support or make someone feel special because you have given them some time? 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Nunito"/>
                <a:ea typeface="Nunito"/>
                <a:cs typeface="Nunito"/>
                <a:sym typeface="Nunito"/>
              </a:rPr>
              <a:t>Fill out the cloud on the next page to show what you could do. 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Nunito"/>
                <a:ea typeface="Nunito"/>
                <a:cs typeface="Nunito"/>
                <a:sym typeface="Nunito"/>
              </a:rPr>
              <a:t>Eg read a story to a younger brother/sister. Help your mum/adult to do something. 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/>
        </p:nvSpPr>
        <p:spPr>
          <a:xfrm>
            <a:off x="446175" y="780825"/>
            <a:ext cx="7969200" cy="3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409000" y="247875"/>
            <a:ext cx="670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2" name="Google Shape;342;p23"/>
          <p:cNvSpPr txBox="1"/>
          <p:nvPr/>
        </p:nvSpPr>
        <p:spPr>
          <a:xfrm>
            <a:off x="446175" y="123950"/>
            <a:ext cx="801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3" name="Google Shape;343;p23"/>
          <p:cNvSpPr/>
          <p:nvPr/>
        </p:nvSpPr>
        <p:spPr>
          <a:xfrm>
            <a:off x="409000" y="347025"/>
            <a:ext cx="7870176" cy="423878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3"/>
          <p:cNvSpPr txBox="1"/>
          <p:nvPr/>
        </p:nvSpPr>
        <p:spPr>
          <a:xfrm>
            <a:off x="1784725" y="1301375"/>
            <a:ext cx="5329500" cy="2255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 txBox="1"/>
          <p:nvPr/>
        </p:nvSpPr>
        <p:spPr>
          <a:xfrm>
            <a:off x="446175" y="780825"/>
            <a:ext cx="7969200" cy="3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0" name="Google Shape;350;p24"/>
          <p:cNvSpPr txBox="1"/>
          <p:nvPr/>
        </p:nvSpPr>
        <p:spPr>
          <a:xfrm>
            <a:off x="409000" y="247875"/>
            <a:ext cx="670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446175" y="123950"/>
            <a:ext cx="801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2" name="Google Shape;352;p24"/>
          <p:cNvSpPr txBox="1"/>
          <p:nvPr/>
        </p:nvSpPr>
        <p:spPr>
          <a:xfrm>
            <a:off x="409000" y="322250"/>
            <a:ext cx="73371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Nunito"/>
                <a:ea typeface="Nunito"/>
                <a:cs typeface="Nunito"/>
                <a:sym typeface="Nunito"/>
              </a:rPr>
              <a:t>Dear God,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Nunito"/>
                <a:ea typeface="Nunito"/>
                <a:cs typeface="Nunito"/>
                <a:sym typeface="Nunito"/>
              </a:rPr>
              <a:t>Please help us to be generous by giving some of our time to someone else.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Nunito"/>
                <a:ea typeface="Nunito"/>
                <a:cs typeface="Nunito"/>
                <a:sym typeface="Nunito"/>
              </a:rPr>
              <a:t>Show us how this can make that person feel special by sharing time with them.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Nunito"/>
                <a:ea typeface="Nunito"/>
                <a:cs typeface="Nunito"/>
                <a:sym typeface="Nunito"/>
              </a:rPr>
              <a:t>Help us to improve our relationships with others through the giving of time.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Nunito"/>
                <a:ea typeface="Nunito"/>
                <a:cs typeface="Nunito"/>
                <a:sym typeface="Nunito"/>
              </a:rPr>
              <a:t>Thank you God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Nunito"/>
                <a:ea typeface="Nunito"/>
                <a:cs typeface="Nunito"/>
                <a:sym typeface="Nunito"/>
              </a:rPr>
              <a:t>Amen.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>
            <a:hlinkClick r:id="rId3"/>
          </p:cNvPr>
          <p:cNvSpPr txBox="1"/>
          <p:nvPr/>
        </p:nvSpPr>
        <p:spPr>
          <a:xfrm>
            <a:off x="345600" y="206125"/>
            <a:ext cx="79692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470975" y="495750"/>
            <a:ext cx="7956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Nunito"/>
                <a:ea typeface="Nunito"/>
                <a:cs typeface="Nunito"/>
                <a:sym typeface="Nunito"/>
              </a:rPr>
              <a:t>What does it mean to you to be part of our school community?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Nunito"/>
                <a:ea typeface="Nunito"/>
                <a:cs typeface="Nunito"/>
                <a:sym typeface="Nunito"/>
              </a:rPr>
              <a:t>What do you like about being part of the community?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Nunito"/>
                <a:ea typeface="Nunito"/>
                <a:cs typeface="Nunito"/>
                <a:sym typeface="Nunito"/>
              </a:rPr>
              <a:t>What would you miss if you were no longer part of our group?  Answer on the next slide.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>
            <a:hlinkClick r:id="rId3"/>
          </p:cNvPr>
          <p:cNvSpPr txBox="1"/>
          <p:nvPr/>
        </p:nvSpPr>
        <p:spPr>
          <a:xfrm>
            <a:off x="345600" y="206125"/>
            <a:ext cx="79692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15"/>
          <p:cNvSpPr txBox="1"/>
          <p:nvPr/>
        </p:nvSpPr>
        <p:spPr>
          <a:xfrm>
            <a:off x="223100" y="309850"/>
            <a:ext cx="85890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Nunito"/>
                <a:ea typeface="Nunito"/>
                <a:cs typeface="Nunito"/>
                <a:sym typeface="Nunito"/>
              </a:rPr>
              <a:t>Hello Easington Primary Academy children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Nunito"/>
                <a:ea typeface="Nunito"/>
                <a:cs typeface="Nunito"/>
                <a:sym typeface="Nunito"/>
              </a:rPr>
              <a:t>Even though we are all busy at the moment either doing our learning at home or in school, remember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Nunito"/>
                <a:ea typeface="Nunito"/>
                <a:cs typeface="Nunito"/>
                <a:sym typeface="Nunito"/>
              </a:rPr>
              <a:t>that we all belong to the same community  - Easington Primary School.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Nunito"/>
                <a:ea typeface="Nunito"/>
                <a:cs typeface="Nunito"/>
                <a:sym typeface="Nunito"/>
              </a:rPr>
              <a:t>We are all part of a team that support and care for each other and we make sure that we all can be the best people that we can be.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Nunito"/>
                <a:ea typeface="Nunito"/>
                <a:cs typeface="Nunito"/>
                <a:sym typeface="Nunito"/>
              </a:rPr>
              <a:t>Remember that ………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We are a community working in harmony to achieve our God given potential</a:t>
            </a:r>
            <a:endParaRPr sz="29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>
            <a:hlinkClick r:id="rId3"/>
          </p:cNvPr>
          <p:cNvSpPr txBox="1"/>
          <p:nvPr/>
        </p:nvSpPr>
        <p:spPr>
          <a:xfrm>
            <a:off x="345600" y="206125"/>
            <a:ext cx="79692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359425" y="347025"/>
            <a:ext cx="84156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Nunito"/>
                <a:ea typeface="Nunito"/>
                <a:cs typeface="Nunito"/>
                <a:sym typeface="Nunito"/>
              </a:rPr>
              <a:t>I like being part of the school because..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Nunito"/>
                <a:ea typeface="Nunito"/>
                <a:cs typeface="Nunito"/>
                <a:sym typeface="Nunito"/>
              </a:rPr>
              <a:t>What I would miss would be…….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/>
          <p:nvPr/>
        </p:nvSpPr>
        <p:spPr>
          <a:xfrm>
            <a:off x="446175" y="780825"/>
            <a:ext cx="7969200" cy="3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2" name="Google Shape;302;p17"/>
          <p:cNvSpPr txBox="1"/>
          <p:nvPr/>
        </p:nvSpPr>
        <p:spPr>
          <a:xfrm>
            <a:off x="458575" y="495750"/>
            <a:ext cx="84156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We are all valuable members of our community yet we are all so very different. It is good to be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different. Can you think of lots of ways that people/children are different? Write down some of those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ways here…….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latin typeface="Nunito"/>
                <a:ea typeface="Nunito"/>
                <a:cs typeface="Nunito"/>
                <a:sym typeface="Nunito"/>
              </a:rPr>
              <a:t>Differences</a:t>
            </a:r>
            <a:endParaRPr sz="16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/>
          <p:nvPr/>
        </p:nvSpPr>
        <p:spPr>
          <a:xfrm>
            <a:off x="446175" y="780825"/>
            <a:ext cx="7969200" cy="3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285050" y="322250"/>
            <a:ext cx="8626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Nunito"/>
                <a:ea typeface="Nunito"/>
                <a:cs typeface="Nunito"/>
                <a:sym typeface="Nunito"/>
              </a:rPr>
              <a:t>Make a poster showing what you bring to our school community. 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Nunito"/>
                <a:ea typeface="Nunito"/>
                <a:cs typeface="Nunito"/>
                <a:sym typeface="Nunito"/>
              </a:rPr>
              <a:t>Why are you important? What do you do to help, support or care for our school community? 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9" name="Google Shape;3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96" y="2168951"/>
            <a:ext cx="4067202" cy="27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6203" y="2168950"/>
            <a:ext cx="4253925" cy="272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/>
        </p:nvSpPr>
        <p:spPr>
          <a:xfrm>
            <a:off x="446175" y="780825"/>
            <a:ext cx="7969200" cy="3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409000" y="247875"/>
            <a:ext cx="67053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Prayer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unito"/>
                <a:ea typeface="Nunito"/>
                <a:cs typeface="Nunito"/>
                <a:sym typeface="Nunito"/>
              </a:rPr>
              <a:t>Dear God,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unito"/>
                <a:ea typeface="Nunito"/>
                <a:cs typeface="Nunito"/>
                <a:sym typeface="Nunito"/>
              </a:rPr>
              <a:t>Thank you for making us all different. Help us to understand that because of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unito"/>
                <a:ea typeface="Nunito"/>
                <a:cs typeface="Nunito"/>
                <a:sym typeface="Nunito"/>
              </a:rPr>
              <a:t>our differences that makes us special. We all have a part to play in making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unito"/>
                <a:ea typeface="Nunito"/>
                <a:cs typeface="Nunito"/>
                <a:sym typeface="Nunito"/>
              </a:rPr>
              <a:t>our school community a caring, supportive and helpful group of which I am 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unito"/>
                <a:ea typeface="Nunito"/>
                <a:cs typeface="Nunito"/>
                <a:sym typeface="Nunito"/>
              </a:rPr>
              <a:t>part of. Please look after all our children whether they are in school or at home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unito"/>
                <a:ea typeface="Nunito"/>
                <a:cs typeface="Nunito"/>
                <a:sym typeface="Nunito"/>
              </a:rPr>
              <a:t>learning. 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unito"/>
                <a:ea typeface="Nunito"/>
                <a:cs typeface="Nunito"/>
                <a:sym typeface="Nunito"/>
              </a:rPr>
              <a:t>Thank you God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Nunito"/>
                <a:ea typeface="Nunito"/>
                <a:cs typeface="Nunito"/>
                <a:sym typeface="Nunito"/>
              </a:rPr>
              <a:t>Amen.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/>
        </p:nvSpPr>
        <p:spPr>
          <a:xfrm>
            <a:off x="446175" y="780825"/>
            <a:ext cx="7969200" cy="3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409000" y="247875"/>
            <a:ext cx="67053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Nunito"/>
                <a:ea typeface="Nunito"/>
                <a:cs typeface="Nunito"/>
                <a:sym typeface="Nunito"/>
              </a:rPr>
              <a:t>Worship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Nunito"/>
                <a:ea typeface="Nunito"/>
                <a:cs typeface="Nunito"/>
                <a:sym typeface="Nunito"/>
              </a:rPr>
              <a:t>Tuesday 25th January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Nunito"/>
                <a:ea typeface="Nunito"/>
                <a:cs typeface="Nunito"/>
                <a:sym typeface="Nunito"/>
              </a:rPr>
              <a:t>Hopefully, you have had some time to think about how important you are to our school community.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Nunito"/>
                <a:ea typeface="Nunito"/>
                <a:cs typeface="Nunito"/>
                <a:sym typeface="Nunito"/>
              </a:rPr>
              <a:t>If not, try and make the poster sometime this week and then find a way to share it with Mrs Verity.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/>
          <p:nvPr/>
        </p:nvSpPr>
        <p:spPr>
          <a:xfrm>
            <a:off x="446175" y="780825"/>
            <a:ext cx="7969200" cy="3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8" name="Google Shape;328;p21"/>
          <p:cNvSpPr txBox="1"/>
          <p:nvPr/>
        </p:nvSpPr>
        <p:spPr>
          <a:xfrm>
            <a:off x="409000" y="247875"/>
            <a:ext cx="67053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Nunito"/>
                <a:ea typeface="Nunito"/>
                <a:cs typeface="Nunito"/>
                <a:sym typeface="Nunito"/>
              </a:rPr>
              <a:t>Our value this week is generosity.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Nunito"/>
                <a:ea typeface="Nunito"/>
                <a:cs typeface="Nunito"/>
                <a:sym typeface="Nunito"/>
              </a:rPr>
              <a:t>What is generosity?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Press here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